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7"/>
    <p:sldId id="257" r:id="rId38"/>
    <p:sldId id="258" r:id="rId39"/>
    <p:sldId id="259" r:id="rId40"/>
    <p:sldId id="260" r:id="rId41"/>
    <p:sldId id="261" r:id="rId42"/>
    <p:sldId id="262" r:id="rId43"/>
    <p:sldId id="263" r:id="rId44"/>
    <p:sldId id="264" r:id="rId45"/>
    <p:sldId id="265" r:id="rId46"/>
    <p:sldId id="266" r:id="rId47"/>
    <p:sldId id="267" r:id="rId4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ode Pro" charset="1" panose="00000500000000000000"/>
      <p:regular r:id="rId10"/>
    </p:embeddedFont>
    <p:embeddedFont>
      <p:font typeface="Code Pro Bold" charset="1" panose="00000800000000000000"/>
      <p:regular r:id="rId11"/>
    </p:embeddedFont>
    <p:embeddedFont>
      <p:font typeface="DM Sans" charset="1" panose="00000000000000000000"/>
      <p:regular r:id="rId12"/>
    </p:embeddedFont>
    <p:embeddedFont>
      <p:font typeface="DM Sans Bold" charset="1" panose="00000000000000000000"/>
      <p:regular r:id="rId13"/>
    </p:embeddedFont>
    <p:embeddedFont>
      <p:font typeface="DM Sans Italics" charset="1" panose="00000000000000000000"/>
      <p:regular r:id="rId14"/>
    </p:embeddedFont>
    <p:embeddedFont>
      <p:font typeface="DM Sans Bold Italics" charset="1" panose="00000000000000000000"/>
      <p:regular r:id="rId15"/>
    </p:embeddedFont>
    <p:embeddedFont>
      <p:font typeface="Open Sans Light" charset="1" panose="020B0306030504020204"/>
      <p:regular r:id="rId16"/>
    </p:embeddedFont>
    <p:embeddedFont>
      <p:font typeface="Open Sans Light Bold" charset="1" panose="020B0806030504020204"/>
      <p:regular r:id="rId17"/>
    </p:embeddedFont>
    <p:embeddedFont>
      <p:font typeface="Open Sans Light Italics" charset="1" panose="020B0306030504020204"/>
      <p:regular r:id="rId18"/>
    </p:embeddedFont>
    <p:embeddedFont>
      <p:font typeface="Open Sans Light Bold Italics" charset="1" panose="020B0806030504020204"/>
      <p:regular r:id="rId19"/>
    </p:embeddedFont>
    <p:embeddedFont>
      <p:font typeface="Raleway" charset="1" panose="020B0503030101060003"/>
      <p:regular r:id="rId20"/>
    </p:embeddedFont>
    <p:embeddedFont>
      <p:font typeface="Raleway Bold" charset="1" panose="020B0803030101060003"/>
      <p:regular r:id="rId21"/>
    </p:embeddedFont>
    <p:embeddedFont>
      <p:font typeface="Raleway Thin" charset="1" panose="020B0203030101060003"/>
      <p:regular r:id="rId22"/>
    </p:embeddedFont>
    <p:embeddedFont>
      <p:font typeface="Raleway Heavy" charset="1" panose="020B0003030101060003"/>
      <p:regular r:id="rId23"/>
    </p:embeddedFont>
    <p:embeddedFont>
      <p:font typeface="Hagrid Text" charset="1" panose="00000500000000000000"/>
      <p:regular r:id="rId24"/>
    </p:embeddedFont>
    <p:embeddedFont>
      <p:font typeface="Hagrid Text Bold" charset="1" panose="00000800000000000000"/>
      <p:regular r:id="rId25"/>
    </p:embeddedFont>
    <p:embeddedFont>
      <p:font typeface="Hagrid Text Thin" charset="1" panose="00000200000000000000"/>
      <p:regular r:id="rId26"/>
    </p:embeddedFont>
    <p:embeddedFont>
      <p:font typeface="Hagrid Text Light" charset="1" panose="00000400000000000000"/>
      <p:regular r:id="rId27"/>
    </p:embeddedFont>
    <p:embeddedFont>
      <p:font typeface="Hagrid Text Heavy" charset="1" panose="00000A00000000000000"/>
      <p:regular r:id="rId28"/>
    </p:embeddedFont>
    <p:embeddedFont>
      <p:font typeface="Open Sans" charset="1" panose="020B0606030504020204"/>
      <p:regular r:id="rId29"/>
    </p:embeddedFont>
    <p:embeddedFont>
      <p:font typeface="Open Sans Bold" charset="1" panose="020B0806030504020204"/>
      <p:regular r:id="rId30"/>
    </p:embeddedFont>
    <p:embeddedFont>
      <p:font typeface="Open Sans Italics" charset="1" panose="020B0606030504020204"/>
      <p:regular r:id="rId31"/>
    </p:embeddedFont>
    <p:embeddedFont>
      <p:font typeface="Open Sans Bold Italics" charset="1" panose="020B0806030504020204"/>
      <p:regular r:id="rId32"/>
    </p:embeddedFont>
    <p:embeddedFont>
      <p:font typeface="Open Sans Light" charset="1" panose="020B0306030504020204"/>
      <p:regular r:id="rId33"/>
    </p:embeddedFont>
    <p:embeddedFont>
      <p:font typeface="Open Sans Light Italics" charset="1" panose="020B0306030504020204"/>
      <p:regular r:id="rId34"/>
    </p:embeddedFont>
    <p:embeddedFont>
      <p:font typeface="Open Sans Ultra-Bold" charset="1" panose="00000000000000000000"/>
      <p:regular r:id="rId35"/>
    </p:embeddedFont>
    <p:embeddedFont>
      <p:font typeface="Open Sans Ultra-Bold Italics" charset="1" panose="0000000000000000000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slides/slide1.xml" Type="http://schemas.openxmlformats.org/officeDocument/2006/relationships/slide"/><Relationship Id="rId38" Target="slides/slide2.xml" Type="http://schemas.openxmlformats.org/officeDocument/2006/relationships/slide"/><Relationship Id="rId39" Target="slides/slide3.xml" Type="http://schemas.openxmlformats.org/officeDocument/2006/relationships/slide"/><Relationship Id="rId4" Target="theme/theme1.xml" Type="http://schemas.openxmlformats.org/officeDocument/2006/relationships/theme"/><Relationship Id="rId40" Target="slides/slide4.xml" Type="http://schemas.openxmlformats.org/officeDocument/2006/relationships/slide"/><Relationship Id="rId41" Target="slides/slide5.xml" Type="http://schemas.openxmlformats.org/officeDocument/2006/relationships/slide"/><Relationship Id="rId42" Target="slides/slide6.xml" Type="http://schemas.openxmlformats.org/officeDocument/2006/relationships/slide"/><Relationship Id="rId43" Target="slides/slide7.xml" Type="http://schemas.openxmlformats.org/officeDocument/2006/relationships/slide"/><Relationship Id="rId44" Target="slides/slide8.xml" Type="http://schemas.openxmlformats.org/officeDocument/2006/relationships/slide"/><Relationship Id="rId45" Target="slides/slide9.xml" Type="http://schemas.openxmlformats.org/officeDocument/2006/relationships/slide"/><Relationship Id="rId46" Target="slides/slide10.xml" Type="http://schemas.openxmlformats.org/officeDocument/2006/relationships/slide"/><Relationship Id="rId47" Target="slides/slide11.xml" Type="http://schemas.openxmlformats.org/officeDocument/2006/relationships/slide"/><Relationship Id="rId48" Target="slides/slide1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9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528" y="3019224"/>
            <a:ext cx="18243472" cy="10033909"/>
          </a:xfrm>
          <a:custGeom>
            <a:avLst/>
            <a:gdLst/>
            <a:ahLst/>
            <a:cxnLst/>
            <a:rect r="r" b="b" t="t" l="l"/>
            <a:pathLst>
              <a:path h="10033909" w="18243472">
                <a:moveTo>
                  <a:pt x="0" y="0"/>
                </a:moveTo>
                <a:lnTo>
                  <a:pt x="18243472" y="0"/>
                </a:lnTo>
                <a:lnTo>
                  <a:pt x="18243472" y="10033910"/>
                </a:lnTo>
                <a:lnTo>
                  <a:pt x="0" y="10033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2426325" y="4425325"/>
            <a:ext cx="7909400" cy="7909400"/>
          </a:xfrm>
          <a:custGeom>
            <a:avLst/>
            <a:gdLst/>
            <a:ahLst/>
            <a:cxnLst/>
            <a:rect r="r" b="b" t="t" l="l"/>
            <a:pathLst>
              <a:path h="7909400" w="7909400">
                <a:moveTo>
                  <a:pt x="0" y="0"/>
                </a:moveTo>
                <a:lnTo>
                  <a:pt x="7909400" y="0"/>
                </a:lnTo>
                <a:lnTo>
                  <a:pt x="7909400" y="7909400"/>
                </a:lnTo>
                <a:lnTo>
                  <a:pt x="0" y="7909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2036025" y="1833515"/>
            <a:ext cx="2781502" cy="2781502"/>
          </a:xfrm>
          <a:custGeom>
            <a:avLst/>
            <a:gdLst/>
            <a:ahLst/>
            <a:cxnLst/>
            <a:rect r="r" b="b" t="t" l="l"/>
            <a:pathLst>
              <a:path h="2781502" w="2781502">
                <a:moveTo>
                  <a:pt x="0" y="2781501"/>
                </a:moveTo>
                <a:lnTo>
                  <a:pt x="2781502" y="2781501"/>
                </a:lnTo>
                <a:lnTo>
                  <a:pt x="2781502" y="0"/>
                </a:lnTo>
                <a:lnTo>
                  <a:pt x="0" y="0"/>
                </a:lnTo>
                <a:lnTo>
                  <a:pt x="0" y="2781501"/>
                </a:lnTo>
                <a:close/>
              </a:path>
            </a:pathLst>
          </a:custGeom>
          <a:blipFill>
            <a:blip r:embed="rId4">
              <a:alphaModFix amt="7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5171967" y="373290"/>
            <a:ext cx="1965842" cy="1965842"/>
          </a:xfrm>
          <a:custGeom>
            <a:avLst/>
            <a:gdLst/>
            <a:ahLst/>
            <a:cxnLst/>
            <a:rect r="r" b="b" t="t" l="l"/>
            <a:pathLst>
              <a:path h="1965842" w="1965842">
                <a:moveTo>
                  <a:pt x="1965842" y="1965842"/>
                </a:moveTo>
                <a:lnTo>
                  <a:pt x="0" y="1965842"/>
                </a:lnTo>
                <a:lnTo>
                  <a:pt x="0" y="0"/>
                </a:lnTo>
                <a:lnTo>
                  <a:pt x="1965842" y="0"/>
                </a:lnTo>
                <a:lnTo>
                  <a:pt x="1965842" y="1965842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04632" y="6702205"/>
            <a:ext cx="3773138" cy="667238"/>
            <a:chOff x="0" y="0"/>
            <a:chExt cx="993748" cy="1757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93748" cy="175733"/>
            </a:xfrm>
            <a:custGeom>
              <a:avLst/>
              <a:gdLst/>
              <a:ahLst/>
              <a:cxnLst/>
              <a:rect r="r" b="b" t="t" l="l"/>
              <a:pathLst>
                <a:path h="175733" w="993748">
                  <a:moveTo>
                    <a:pt x="87867" y="0"/>
                  </a:moveTo>
                  <a:lnTo>
                    <a:pt x="905882" y="0"/>
                  </a:lnTo>
                  <a:cubicBezTo>
                    <a:pt x="929185" y="0"/>
                    <a:pt x="951534" y="9257"/>
                    <a:pt x="968013" y="25736"/>
                  </a:cubicBezTo>
                  <a:cubicBezTo>
                    <a:pt x="984491" y="42214"/>
                    <a:pt x="993748" y="64563"/>
                    <a:pt x="993748" y="87867"/>
                  </a:cubicBezTo>
                  <a:lnTo>
                    <a:pt x="993748" y="87867"/>
                  </a:lnTo>
                  <a:cubicBezTo>
                    <a:pt x="993748" y="111170"/>
                    <a:pt x="984491" y="133520"/>
                    <a:pt x="968013" y="149998"/>
                  </a:cubicBezTo>
                  <a:cubicBezTo>
                    <a:pt x="951534" y="166476"/>
                    <a:pt x="929185" y="175733"/>
                    <a:pt x="905882" y="175733"/>
                  </a:cubicBezTo>
                  <a:lnTo>
                    <a:pt x="87867" y="175733"/>
                  </a:lnTo>
                  <a:cubicBezTo>
                    <a:pt x="64563" y="175733"/>
                    <a:pt x="42214" y="166476"/>
                    <a:pt x="25736" y="149998"/>
                  </a:cubicBezTo>
                  <a:cubicBezTo>
                    <a:pt x="9257" y="133520"/>
                    <a:pt x="0" y="111170"/>
                    <a:pt x="0" y="87867"/>
                  </a:cubicBezTo>
                  <a:lnTo>
                    <a:pt x="0" y="87867"/>
                  </a:lnTo>
                  <a:cubicBezTo>
                    <a:pt x="0" y="64563"/>
                    <a:pt x="9257" y="42214"/>
                    <a:pt x="25736" y="25736"/>
                  </a:cubicBezTo>
                  <a:cubicBezTo>
                    <a:pt x="42214" y="9257"/>
                    <a:pt x="64563" y="0"/>
                    <a:pt x="87867" y="0"/>
                  </a:cubicBezTo>
                  <a:close/>
                </a:path>
              </a:pathLst>
            </a:custGeom>
            <a:solidFill>
              <a:srgbClr val="E9ECE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562967" y="6702205"/>
            <a:ext cx="3183843" cy="3183843"/>
          </a:xfrm>
          <a:custGeom>
            <a:avLst/>
            <a:gdLst/>
            <a:ahLst/>
            <a:cxnLst/>
            <a:rect r="r" b="b" t="t" l="l"/>
            <a:pathLst>
              <a:path h="3183843" w="3183843">
                <a:moveTo>
                  <a:pt x="0" y="0"/>
                </a:moveTo>
                <a:lnTo>
                  <a:pt x="3183842" y="0"/>
                </a:lnTo>
                <a:lnTo>
                  <a:pt x="3183842" y="3183842"/>
                </a:lnTo>
                <a:lnTo>
                  <a:pt x="0" y="31838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778672" y="2576162"/>
            <a:ext cx="1296207" cy="1296207"/>
          </a:xfrm>
          <a:custGeom>
            <a:avLst/>
            <a:gdLst/>
            <a:ahLst/>
            <a:cxnLst/>
            <a:rect r="r" b="b" t="t" l="l"/>
            <a:pathLst>
              <a:path h="1296207" w="1296207">
                <a:moveTo>
                  <a:pt x="0" y="0"/>
                </a:moveTo>
                <a:lnTo>
                  <a:pt x="1296207" y="0"/>
                </a:lnTo>
                <a:lnTo>
                  <a:pt x="1296207" y="1296207"/>
                </a:lnTo>
                <a:lnTo>
                  <a:pt x="0" y="12962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750053" y="951376"/>
            <a:ext cx="809670" cy="809670"/>
          </a:xfrm>
          <a:custGeom>
            <a:avLst/>
            <a:gdLst/>
            <a:ahLst/>
            <a:cxnLst/>
            <a:rect r="r" b="b" t="t" l="l"/>
            <a:pathLst>
              <a:path h="809670" w="809670">
                <a:moveTo>
                  <a:pt x="0" y="0"/>
                </a:moveTo>
                <a:lnTo>
                  <a:pt x="809670" y="0"/>
                </a:lnTo>
                <a:lnTo>
                  <a:pt x="809670" y="809670"/>
                </a:lnTo>
                <a:lnTo>
                  <a:pt x="0" y="809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04632" y="1876859"/>
            <a:ext cx="9364332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C3B069"/>
                </a:solidFill>
                <a:latin typeface="DM Sans"/>
              </a:rPr>
              <a:t>COINEXPANSION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82834" y="3576791"/>
            <a:ext cx="7639368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CE1E6"/>
                </a:solidFill>
                <a:latin typeface="Raleway Bold"/>
              </a:rPr>
              <a:t>Pitch Deck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82834" y="5012816"/>
            <a:ext cx="8611081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DM Sans"/>
              </a:rPr>
              <a:t>A blog dedicated to Blockchain &amp; Cryptocurrency Industry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82834" y="6837386"/>
            <a:ext cx="420230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914"/>
                </a:solidFill>
                <a:latin typeface="DM Sans"/>
              </a:rPr>
              <a:t>Created By : </a:t>
            </a:r>
            <a:r>
              <a:rPr lang="en-US" sz="2000">
                <a:solidFill>
                  <a:srgbClr val="000914"/>
                </a:solidFill>
                <a:latin typeface="DM Sans Bold"/>
              </a:rPr>
              <a:t>Harsh Vasistha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9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93046" y="1598169"/>
            <a:ext cx="666545" cy="66654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186924" y="1553164"/>
            <a:ext cx="666545" cy="66654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2163992">
            <a:off x="-356949" y="-11277"/>
            <a:ext cx="2981137" cy="3795428"/>
          </a:xfrm>
          <a:custGeom>
            <a:avLst/>
            <a:gdLst/>
            <a:ahLst/>
            <a:cxnLst/>
            <a:rect r="r" b="b" t="t" l="l"/>
            <a:pathLst>
              <a:path h="3795428" w="2981137">
                <a:moveTo>
                  <a:pt x="0" y="0"/>
                </a:moveTo>
                <a:lnTo>
                  <a:pt x="2981137" y="0"/>
                </a:lnTo>
                <a:lnTo>
                  <a:pt x="2981137" y="3795428"/>
                </a:lnTo>
                <a:lnTo>
                  <a:pt x="0" y="3795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071946">
            <a:off x="15768732" y="-11277"/>
            <a:ext cx="2981137" cy="3795428"/>
          </a:xfrm>
          <a:custGeom>
            <a:avLst/>
            <a:gdLst/>
            <a:ahLst/>
            <a:cxnLst/>
            <a:rect r="r" b="b" t="t" l="l"/>
            <a:pathLst>
              <a:path h="3795428" w="2981137">
                <a:moveTo>
                  <a:pt x="0" y="0"/>
                </a:moveTo>
                <a:lnTo>
                  <a:pt x="2981136" y="0"/>
                </a:lnTo>
                <a:lnTo>
                  <a:pt x="2981136" y="3795428"/>
                </a:lnTo>
                <a:lnTo>
                  <a:pt x="0" y="3795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633171" y="1206352"/>
            <a:ext cx="9122237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DM Sans Bold"/>
              </a:rPr>
              <a:t>OUR FUTURE PLANS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32316" y="4238725"/>
            <a:ext cx="128039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agrid Text"/>
              </a:rPr>
              <a:t>Launch Exchange Service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32316" y="5051525"/>
            <a:ext cx="128039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agrid Text"/>
              </a:rPr>
              <a:t>Launch P2P Trading Services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32316" y="5755194"/>
            <a:ext cx="128039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agrid Text"/>
              </a:rPr>
              <a:t>Launch Native Token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32316" y="6472744"/>
            <a:ext cx="128039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agrid Text"/>
              </a:rPr>
              <a:t>Finance industry oriented Courses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532316" y="7285544"/>
            <a:ext cx="128039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agrid Text"/>
              </a:rPr>
              <a:t>Blockchain Technology-based Market place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32316" y="8102152"/>
            <a:ext cx="128039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agrid Text"/>
              </a:rPr>
              <a:t>Lending Services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532316" y="8816975"/>
            <a:ext cx="128039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agrid Text"/>
              </a:rPr>
              <a:t> Mobile App (Android &amp; MAC)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15362" y="566547"/>
            <a:ext cx="666545" cy="66654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97645" y="3581206"/>
            <a:ext cx="10391130" cy="6167583"/>
            <a:chOff x="0" y="0"/>
            <a:chExt cx="13854840" cy="822344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6671360" y="7459657"/>
              <a:ext cx="2217434" cy="7637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3"/>
                </a:lnSpc>
              </a:pPr>
              <a:r>
                <a:rPr lang="en-US" sz="1702">
                  <a:solidFill>
                    <a:srgbClr val="000000"/>
                  </a:solidFill>
                  <a:latin typeface="Open Sans Light"/>
                </a:rPr>
                <a:t>Content Creation</a:t>
              </a:r>
            </a:p>
            <a:p>
              <a:pPr algn="ctr">
                <a:lnSpc>
                  <a:spcPts val="2383"/>
                </a:lnSpc>
              </a:pPr>
              <a:r>
                <a:rPr lang="en-US" sz="1702">
                  <a:solidFill>
                    <a:srgbClr val="000000"/>
                  </a:solidFill>
                  <a:latin typeface="Open Sans Light"/>
                </a:rPr>
                <a:t>50%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912655"/>
              <a:ext cx="3023402" cy="7637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3"/>
                </a:lnSpc>
              </a:pPr>
              <a:r>
                <a:rPr lang="en-US" sz="1702">
                  <a:solidFill>
                    <a:srgbClr val="000000"/>
                  </a:solidFill>
                  <a:latin typeface="Open Sans Light"/>
                </a:rPr>
                <a:t>Marketing &amp; Promotion</a:t>
              </a:r>
            </a:p>
            <a:p>
              <a:pPr algn="ctr">
                <a:lnSpc>
                  <a:spcPts val="2383"/>
                </a:lnSpc>
              </a:pPr>
              <a:r>
                <a:rPr lang="en-US" sz="1702">
                  <a:solidFill>
                    <a:srgbClr val="000000"/>
                  </a:solidFill>
                  <a:latin typeface="Open Sans Light"/>
                </a:rPr>
                <a:t>30%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966096" y="-28575"/>
              <a:ext cx="4888744" cy="7637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3"/>
                </a:lnSpc>
              </a:pPr>
              <a:r>
                <a:rPr lang="en-US" sz="1702">
                  <a:solidFill>
                    <a:srgbClr val="000000"/>
                  </a:solidFill>
                  <a:latin typeface="Open Sans Light"/>
                </a:rPr>
                <a:t>Website Development &amp; Maintenance</a:t>
              </a:r>
            </a:p>
            <a:p>
              <a:pPr algn="ctr">
                <a:lnSpc>
                  <a:spcPts val="2383"/>
                </a:lnSpc>
              </a:pPr>
              <a:r>
                <a:rPr lang="en-US" sz="1702">
                  <a:solidFill>
                    <a:srgbClr val="000000"/>
                  </a:solidFill>
                  <a:latin typeface="Open Sans Light"/>
                </a:rPr>
                <a:t>20%</a:t>
              </a:r>
            </a:p>
          </p:txBody>
        </p: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2816334" y="160538"/>
              <a:ext cx="7298061" cy="7298061"/>
              <a:chOff x="0" y="0"/>
              <a:chExt cx="2540000" cy="254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r="r" b="b" t="t" l="l"/>
                <a:pathLst>
                  <a:path h="1270000" w="1225947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6DDCFF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44053" y="877548"/>
                <a:ext cx="2576337" cy="1736102"/>
              </a:xfrm>
              <a:custGeom>
                <a:avLst/>
                <a:gdLst/>
                <a:ahLst/>
                <a:cxnLst/>
                <a:rect r="r" b="b" t="t" l="l"/>
                <a:pathLst>
                  <a:path h="1736102" w="2576337">
                    <a:moveTo>
                      <a:pt x="2433789" y="0"/>
                    </a:moveTo>
                    <a:cubicBezTo>
                      <a:pt x="2576337" y="438721"/>
                      <a:pt x="2469786" y="920240"/>
                      <a:pt x="2155447" y="1257859"/>
                    </a:cubicBezTo>
                    <a:cubicBezTo>
                      <a:pt x="1841108" y="1595478"/>
                      <a:pt x="1368416" y="1736103"/>
                      <a:pt x="920645" y="1625209"/>
                    </a:cubicBezTo>
                    <a:cubicBezTo>
                      <a:pt x="472875" y="1514315"/>
                      <a:pt x="120444" y="1169343"/>
                      <a:pt x="0" y="724046"/>
                    </a:cubicBezTo>
                    <a:lnTo>
                      <a:pt x="1225947" y="392452"/>
                    </a:lnTo>
                    <a:close/>
                  </a:path>
                </a:pathLst>
              </a:custGeom>
              <a:solidFill>
                <a:srgbClr val="FFD200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-63461" y="0"/>
                <a:ext cx="1333461" cy="1662452"/>
              </a:xfrm>
              <a:custGeom>
                <a:avLst/>
                <a:gdLst/>
                <a:ahLst/>
                <a:cxnLst/>
                <a:rect r="r" b="b" t="t" l="l"/>
                <a:pathLst>
                  <a:path h="1662452" w="1333461">
                    <a:moveTo>
                      <a:pt x="125619" y="1662452"/>
                    </a:moveTo>
                    <a:cubicBezTo>
                      <a:pt x="0" y="1275837"/>
                      <a:pt x="67047" y="852450"/>
                      <a:pt x="305972" y="523564"/>
                    </a:cubicBezTo>
                    <a:cubicBezTo>
                      <a:pt x="544897" y="194678"/>
                      <a:pt x="926823" y="41"/>
                      <a:pt x="1333334" y="0"/>
                    </a:cubicBezTo>
                    <a:lnTo>
                      <a:pt x="1333461" y="1270000"/>
                    </a:lnTo>
                    <a:close/>
                  </a:path>
                </a:pathLst>
              </a:custGeom>
              <a:solidFill>
                <a:srgbClr val="1A5F82"/>
              </a:solidFill>
            </p:spPr>
          </p:sp>
        </p:grpSp>
      </p:grpSp>
      <p:sp>
        <p:nvSpPr>
          <p:cNvPr name="Freeform 13" id="13"/>
          <p:cNvSpPr/>
          <p:nvPr/>
        </p:nvSpPr>
        <p:spPr>
          <a:xfrm flipH="false" flipV="false" rot="0">
            <a:off x="-63409" y="8170216"/>
            <a:ext cx="2745317" cy="2254591"/>
          </a:xfrm>
          <a:custGeom>
            <a:avLst/>
            <a:gdLst/>
            <a:ahLst/>
            <a:cxnLst/>
            <a:rect r="r" b="b" t="t" l="l"/>
            <a:pathLst>
              <a:path h="2254591" w="2745317">
                <a:moveTo>
                  <a:pt x="0" y="0"/>
                </a:moveTo>
                <a:lnTo>
                  <a:pt x="2745316" y="0"/>
                </a:lnTo>
                <a:lnTo>
                  <a:pt x="2745316" y="2254592"/>
                </a:lnTo>
                <a:lnTo>
                  <a:pt x="0" y="225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021397" y="219734"/>
            <a:ext cx="12245206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DM Sans Bold"/>
              </a:rPr>
              <a:t>Investment and Funding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57225" y="1952431"/>
            <a:ext cx="1749733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ode Pro"/>
              </a:rPr>
              <a:t>To fuel our growth and execute our vision, we are seeking investment and funding opportunities. We plan to allocate the funds in the following areas: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9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528" y="3019224"/>
            <a:ext cx="18243472" cy="10033909"/>
          </a:xfrm>
          <a:custGeom>
            <a:avLst/>
            <a:gdLst/>
            <a:ahLst/>
            <a:cxnLst/>
            <a:rect r="r" b="b" t="t" l="l"/>
            <a:pathLst>
              <a:path h="10033909" w="18243472">
                <a:moveTo>
                  <a:pt x="0" y="0"/>
                </a:moveTo>
                <a:lnTo>
                  <a:pt x="18243472" y="0"/>
                </a:lnTo>
                <a:lnTo>
                  <a:pt x="18243472" y="10033910"/>
                </a:lnTo>
                <a:lnTo>
                  <a:pt x="0" y="10033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837477" y="4425325"/>
            <a:ext cx="7909400" cy="7909400"/>
          </a:xfrm>
          <a:custGeom>
            <a:avLst/>
            <a:gdLst/>
            <a:ahLst/>
            <a:cxnLst/>
            <a:rect r="r" b="b" t="t" l="l"/>
            <a:pathLst>
              <a:path h="7909400" w="7909400">
                <a:moveTo>
                  <a:pt x="0" y="0"/>
                </a:moveTo>
                <a:lnTo>
                  <a:pt x="7909401" y="0"/>
                </a:lnTo>
                <a:lnTo>
                  <a:pt x="7909401" y="7909400"/>
                </a:lnTo>
                <a:lnTo>
                  <a:pt x="0" y="7909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-1227777" y="1833515"/>
            <a:ext cx="2649366" cy="2649366"/>
          </a:xfrm>
          <a:custGeom>
            <a:avLst/>
            <a:gdLst/>
            <a:ahLst/>
            <a:cxnLst/>
            <a:rect r="r" b="b" t="t" l="l"/>
            <a:pathLst>
              <a:path h="2649366" w="2649366">
                <a:moveTo>
                  <a:pt x="0" y="2649366"/>
                </a:moveTo>
                <a:lnTo>
                  <a:pt x="2649366" y="2649366"/>
                </a:lnTo>
                <a:lnTo>
                  <a:pt x="2649366" y="0"/>
                </a:lnTo>
                <a:lnTo>
                  <a:pt x="0" y="0"/>
                </a:lnTo>
                <a:lnTo>
                  <a:pt x="0" y="2649366"/>
                </a:lnTo>
                <a:close/>
              </a:path>
            </a:pathLst>
          </a:custGeom>
          <a:blipFill>
            <a:blip r:embed="rId4">
              <a:alphaModFix amt="7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893148" y="421891"/>
            <a:ext cx="1626418" cy="1626418"/>
          </a:xfrm>
          <a:custGeom>
            <a:avLst/>
            <a:gdLst/>
            <a:ahLst/>
            <a:cxnLst/>
            <a:rect r="r" b="b" t="t" l="l"/>
            <a:pathLst>
              <a:path h="1626418" w="1626418">
                <a:moveTo>
                  <a:pt x="1626418" y="1626418"/>
                </a:moveTo>
                <a:lnTo>
                  <a:pt x="0" y="1626418"/>
                </a:lnTo>
                <a:lnTo>
                  <a:pt x="0" y="0"/>
                </a:lnTo>
                <a:lnTo>
                  <a:pt x="1626418" y="0"/>
                </a:lnTo>
                <a:lnTo>
                  <a:pt x="1626418" y="1626418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357483" y="4353896"/>
            <a:ext cx="6342062" cy="118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43"/>
              </a:lnSpc>
              <a:spcBef>
                <a:spcPct val="0"/>
              </a:spcBef>
            </a:pPr>
            <a:r>
              <a:rPr lang="en-US" sz="6888">
                <a:solidFill>
                  <a:srgbClr val="5CE1E6"/>
                </a:solidFill>
                <a:latin typeface="Raleway"/>
              </a:rPr>
              <a:t>For Watching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57483" y="2828724"/>
            <a:ext cx="7639368" cy="1668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579"/>
              </a:lnSpc>
              <a:spcBef>
                <a:spcPct val="0"/>
              </a:spcBef>
            </a:pPr>
            <a:r>
              <a:rPr lang="en-US" sz="9699">
                <a:solidFill>
                  <a:srgbClr val="FFFFFF"/>
                </a:solidFill>
                <a:latin typeface="Raleway Bold"/>
              </a:rPr>
              <a:t>Thank You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57483" y="5805307"/>
            <a:ext cx="7298865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DM Sans"/>
              </a:rPr>
              <a:t>Lorem ipsum dolor sit amet, consectetur adipiscing elit, sed do eiusmod tempor incididunt ut labore et dolore magna aliqua. Ut enim ad minim veniam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4632" y="1718094"/>
            <a:ext cx="666545" cy="66654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974071" y="1033674"/>
            <a:ext cx="6285229" cy="6260677"/>
            <a:chOff x="0" y="0"/>
            <a:chExt cx="6502400" cy="6477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223" t="0" r="223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1581468" y="-1368006"/>
            <a:ext cx="3086100" cy="30861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91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353354" y="1371282"/>
            <a:ext cx="6017399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00914"/>
                </a:solidFill>
                <a:latin typeface="DM Sans Bold"/>
              </a:rPr>
              <a:t>Introduction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37904" y="3659552"/>
            <a:ext cx="8774295" cy="333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65"/>
              </a:lnSpc>
            </a:pPr>
            <a:r>
              <a:rPr lang="en-US" sz="2403">
                <a:solidFill>
                  <a:srgbClr val="000914"/>
                </a:solidFill>
                <a:latin typeface="DM Sans"/>
              </a:rPr>
              <a:t>Our aim is to provide insightful and up-to-date information about the world of cryptocurrencies and blockchain technology. </a:t>
            </a:r>
          </a:p>
          <a:p>
            <a:pPr>
              <a:lnSpc>
                <a:spcPts val="3365"/>
              </a:lnSpc>
            </a:pPr>
          </a:p>
          <a:p>
            <a:pPr>
              <a:lnSpc>
                <a:spcPts val="3365"/>
              </a:lnSpc>
              <a:spcBef>
                <a:spcPct val="0"/>
              </a:spcBef>
            </a:pPr>
            <a:r>
              <a:rPr lang="en-US" sz="2403">
                <a:solidFill>
                  <a:srgbClr val="000914"/>
                </a:solidFill>
                <a:latin typeface="DM Sans"/>
              </a:rPr>
              <a:t>With the rapid growth and increasing interest in the crypto space, our blog aims to become a trusted resource for both beginners and experienced individuals seeking to understand and navigate the complexities of this exciting industry.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37904" y="7508404"/>
            <a:ext cx="9476998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914"/>
                </a:solidFill>
                <a:latin typeface="DM Sans"/>
              </a:rPr>
              <a:t>CoinExpansion is the primary brand of </a:t>
            </a:r>
            <a:r>
              <a:rPr lang="en-US" sz="2400">
                <a:solidFill>
                  <a:srgbClr val="000914"/>
                </a:solidFill>
                <a:latin typeface="DM Sans Bold"/>
              </a:rPr>
              <a:t>Vasistha IT Global Private Limited, </a:t>
            </a:r>
            <a:r>
              <a:rPr lang="en-US" sz="2400">
                <a:solidFill>
                  <a:srgbClr val="000914"/>
                </a:solidFill>
                <a:latin typeface="DM Sans"/>
              </a:rPr>
              <a:t>founded in late 2017 by </a:t>
            </a:r>
            <a:r>
              <a:rPr lang="en-US" sz="2400">
                <a:solidFill>
                  <a:srgbClr val="000914"/>
                </a:solidFill>
                <a:latin typeface="DM Sans Bold"/>
              </a:rPr>
              <a:t>Harsh Vasistha.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9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98077" y="1361757"/>
            <a:ext cx="4171711" cy="1269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FFFFFF"/>
                </a:solidFill>
                <a:latin typeface="DM Sans Bold"/>
              </a:rPr>
              <a:t>Problem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357483" y="1718094"/>
            <a:ext cx="666545" cy="66654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4528" y="3019224"/>
            <a:ext cx="18243472" cy="10033909"/>
          </a:xfrm>
          <a:custGeom>
            <a:avLst/>
            <a:gdLst/>
            <a:ahLst/>
            <a:cxnLst/>
            <a:rect r="r" b="b" t="t" l="l"/>
            <a:pathLst>
              <a:path h="10033909" w="18243472">
                <a:moveTo>
                  <a:pt x="0" y="0"/>
                </a:moveTo>
                <a:lnTo>
                  <a:pt x="18243472" y="0"/>
                </a:lnTo>
                <a:lnTo>
                  <a:pt x="18243472" y="10033910"/>
                </a:lnTo>
                <a:lnTo>
                  <a:pt x="0" y="10033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-3122375" y="1504632"/>
            <a:ext cx="10337520" cy="10297139"/>
            <a:chOff x="0" y="0"/>
            <a:chExt cx="6502400" cy="6477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t="-24999" r="223" b="-24999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619309" y="3505600"/>
            <a:ext cx="10093911" cy="240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63"/>
              </a:lnSpc>
              <a:spcBef>
                <a:spcPct val="0"/>
              </a:spcBef>
            </a:pPr>
            <a:r>
              <a:rPr lang="en-US" sz="2759">
                <a:solidFill>
                  <a:srgbClr val="1DAACD"/>
                </a:solidFill>
                <a:latin typeface="DM Sans Bold"/>
              </a:rPr>
              <a:t>Lack of Reliable Information</a:t>
            </a:r>
            <a:r>
              <a:rPr lang="en-US" sz="2759">
                <a:solidFill>
                  <a:srgbClr val="FFFFFF"/>
                </a:solidFill>
                <a:latin typeface="DM Sans"/>
              </a:rPr>
              <a:t>: The cryptocurrency industry is constantly evolving, making it difficult for individuals to stay informed about the latest trends, news, and developments. There is a need for a reliable and comprehensive source of information to bridge this gap.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619309" y="6715711"/>
            <a:ext cx="10059829" cy="2257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72"/>
              </a:lnSpc>
              <a:spcBef>
                <a:spcPct val="0"/>
              </a:spcBef>
            </a:pPr>
            <a:r>
              <a:rPr lang="en-US" sz="2623">
                <a:solidFill>
                  <a:srgbClr val="0097B2"/>
                </a:solidFill>
                <a:latin typeface="DM Sans Bold"/>
              </a:rPr>
              <a:t>Information Overload</a:t>
            </a:r>
            <a:r>
              <a:rPr lang="en-US" sz="2623">
                <a:solidFill>
                  <a:srgbClr val="1A5F82"/>
                </a:solidFill>
                <a:latin typeface="DM Sans Bold"/>
              </a:rPr>
              <a:t>:</a:t>
            </a:r>
            <a:r>
              <a:rPr lang="en-US" sz="2623">
                <a:solidFill>
                  <a:srgbClr val="FFFFFF"/>
                </a:solidFill>
                <a:latin typeface="DM Sans"/>
              </a:rPr>
              <a:t> While there is a plethora of information available on cryptocurrencies, it can be overwhelming for newcomers to filter through the noise and find relevant and trustworthy sources. Our blog will curate and deliver high-quality content to address this issue.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6379931" y="-1368006"/>
            <a:ext cx="3086100" cy="308610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ECE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9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8613" y="1718054"/>
            <a:ext cx="666545" cy="66654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294020" y="1718054"/>
            <a:ext cx="666545" cy="66654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4528" y="3019224"/>
            <a:ext cx="18243472" cy="10033909"/>
          </a:xfrm>
          <a:custGeom>
            <a:avLst/>
            <a:gdLst/>
            <a:ahLst/>
            <a:cxnLst/>
            <a:rect r="r" b="b" t="t" l="l"/>
            <a:pathLst>
              <a:path h="10033909" w="18243472">
                <a:moveTo>
                  <a:pt x="0" y="0"/>
                </a:moveTo>
                <a:lnTo>
                  <a:pt x="18243472" y="0"/>
                </a:lnTo>
                <a:lnTo>
                  <a:pt x="18243472" y="10033910"/>
                </a:lnTo>
                <a:lnTo>
                  <a:pt x="0" y="10033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734796" y="3995283"/>
            <a:ext cx="966780" cy="96678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046178" y="4176720"/>
            <a:ext cx="966780" cy="96678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887457" y="4183425"/>
            <a:ext cx="659566" cy="523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914"/>
                </a:solidFill>
                <a:latin typeface="DM Sans Bold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199785" y="4411998"/>
            <a:ext cx="659566" cy="523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914"/>
                </a:solidFill>
                <a:latin typeface="DM Sans Bold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65930" y="6024223"/>
            <a:ext cx="9037934" cy="250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B17600"/>
                </a:solidFill>
                <a:latin typeface="DM Sans Bold"/>
              </a:rPr>
              <a:t>Comprehensive and Reliable Content:</a:t>
            </a:r>
            <a:r>
              <a:rPr lang="en-US" sz="2400">
                <a:solidFill>
                  <a:srgbClr val="FFFFFF"/>
                </a:solidFill>
                <a:latin typeface="DM Sans"/>
              </a:rPr>
              <a:t> We are providing  well-researched and accurate information about cryptocurrencies, blockchain technology, decentralized finance (DeFi), non-fungible tokens (NFTs), and other relevant topics. Our team of experts ensure that our readers receive reliable insights and analysis.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62580" y="6164272"/>
            <a:ext cx="7355544" cy="2221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73"/>
              </a:lnSpc>
              <a:spcBef>
                <a:spcPct val="0"/>
              </a:spcBef>
            </a:pPr>
            <a:r>
              <a:rPr lang="en-US" sz="2552">
                <a:solidFill>
                  <a:srgbClr val="D08C00"/>
                </a:solidFill>
                <a:latin typeface="DM Sans Bold"/>
              </a:rPr>
              <a:t>User-Friendly Platform:</a:t>
            </a:r>
            <a:r>
              <a:rPr lang="en-US" sz="2552">
                <a:solidFill>
                  <a:srgbClr val="FFFFFF"/>
                </a:solidFill>
                <a:latin typeface="DM Sans"/>
              </a:rPr>
              <a:t> We have designed a user-friendly website and intuitive interface to make it easy for readers to navigate through the content, search for specific topics, and engage with the community.</a:t>
            </a:r>
          </a:p>
        </p:txBody>
      </p:sp>
      <p:sp>
        <p:nvSpPr>
          <p:cNvPr name="AutoShape 19" id="19"/>
          <p:cNvSpPr/>
          <p:nvPr/>
        </p:nvSpPr>
        <p:spPr>
          <a:xfrm flipH="true">
            <a:off x="9922951" y="5420350"/>
            <a:ext cx="16200" cy="3632337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17956552" y="5482499"/>
            <a:ext cx="0" cy="3632337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1" id="21"/>
          <p:cNvSpPr/>
          <p:nvPr/>
        </p:nvSpPr>
        <p:spPr>
          <a:xfrm flipH="false" flipV="false" rot="1676954">
            <a:off x="14878477" y="-606828"/>
            <a:ext cx="3411534" cy="3455514"/>
          </a:xfrm>
          <a:custGeom>
            <a:avLst/>
            <a:gdLst/>
            <a:ahLst/>
            <a:cxnLst/>
            <a:rect r="r" b="b" t="t" l="l"/>
            <a:pathLst>
              <a:path h="3455514" w="3411534">
                <a:moveTo>
                  <a:pt x="0" y="0"/>
                </a:moveTo>
                <a:lnTo>
                  <a:pt x="3411535" y="0"/>
                </a:lnTo>
                <a:lnTo>
                  <a:pt x="3411535" y="3455514"/>
                </a:lnTo>
                <a:lnTo>
                  <a:pt x="0" y="34555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1676954">
            <a:off x="-201135" y="-606828"/>
            <a:ext cx="3411534" cy="3455514"/>
          </a:xfrm>
          <a:custGeom>
            <a:avLst/>
            <a:gdLst/>
            <a:ahLst/>
            <a:cxnLst/>
            <a:rect r="r" b="b" t="t" l="l"/>
            <a:pathLst>
              <a:path h="3455514" w="3411534">
                <a:moveTo>
                  <a:pt x="3411534" y="0"/>
                </a:moveTo>
                <a:lnTo>
                  <a:pt x="0" y="0"/>
                </a:lnTo>
                <a:lnTo>
                  <a:pt x="0" y="3455514"/>
                </a:lnTo>
                <a:lnTo>
                  <a:pt x="3411534" y="3455514"/>
                </a:lnTo>
                <a:lnTo>
                  <a:pt x="3411534" y="0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791378" y="1371241"/>
            <a:ext cx="4371867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DM Sans Bold"/>
              </a:rPr>
              <a:t>Solution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84249" y="3008493"/>
            <a:ext cx="15719502" cy="548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Code Pro"/>
              </a:rPr>
              <a:t>Our crypto blog aims to solve these problems by offering: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54682" y="554977"/>
            <a:ext cx="666545" cy="66654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052191" y="2738611"/>
            <a:ext cx="10983267" cy="6841956"/>
            <a:chOff x="0" y="0"/>
            <a:chExt cx="14644356" cy="9122608"/>
          </a:xfrm>
        </p:grpSpPr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5935833" y="0"/>
              <a:ext cx="8497800" cy="8497800"/>
              <a:chOff x="0" y="0"/>
              <a:chExt cx="10287000" cy="102870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-6350" y="0"/>
                <a:ext cx="10299700" cy="10287000"/>
              </a:xfrm>
              <a:custGeom>
                <a:avLst/>
                <a:gdLst/>
                <a:ahLst/>
                <a:cxnLst/>
                <a:rect r="r" b="b" t="t" l="l"/>
                <a:pathLst>
                  <a:path h="10287000" w="102997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0287000"/>
                    </a:lnTo>
                    <a:lnTo>
                      <a:pt x="0" y="10287000"/>
                    </a:lnTo>
                    <a:close/>
                    <a:moveTo>
                      <a:pt x="2057400" y="0"/>
                    </a:moveTo>
                    <a:lnTo>
                      <a:pt x="2070100" y="0"/>
                    </a:lnTo>
                    <a:lnTo>
                      <a:pt x="2070100" y="10287000"/>
                    </a:lnTo>
                    <a:lnTo>
                      <a:pt x="2057400" y="10287000"/>
                    </a:lnTo>
                    <a:close/>
                    <a:moveTo>
                      <a:pt x="4114800" y="0"/>
                    </a:moveTo>
                    <a:lnTo>
                      <a:pt x="4127500" y="0"/>
                    </a:lnTo>
                    <a:lnTo>
                      <a:pt x="4127500" y="10287000"/>
                    </a:lnTo>
                    <a:lnTo>
                      <a:pt x="4114800" y="10287000"/>
                    </a:lnTo>
                    <a:close/>
                    <a:moveTo>
                      <a:pt x="6172200" y="0"/>
                    </a:moveTo>
                    <a:lnTo>
                      <a:pt x="6184900" y="0"/>
                    </a:lnTo>
                    <a:lnTo>
                      <a:pt x="6184900" y="10287000"/>
                    </a:lnTo>
                    <a:lnTo>
                      <a:pt x="6172200" y="10287000"/>
                    </a:lnTo>
                    <a:close/>
                    <a:moveTo>
                      <a:pt x="8229600" y="0"/>
                    </a:moveTo>
                    <a:lnTo>
                      <a:pt x="8242300" y="0"/>
                    </a:lnTo>
                    <a:lnTo>
                      <a:pt x="8242300" y="10287000"/>
                    </a:lnTo>
                    <a:lnTo>
                      <a:pt x="8229600" y="10287000"/>
                    </a:lnTo>
                    <a:close/>
                    <a:moveTo>
                      <a:pt x="10287000" y="0"/>
                    </a:moveTo>
                    <a:lnTo>
                      <a:pt x="10299700" y="0"/>
                    </a:lnTo>
                    <a:lnTo>
                      <a:pt x="10299700" y="10287000"/>
                    </a:lnTo>
                    <a:lnTo>
                      <a:pt x="10287000" y="102870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5830430" y="8644273"/>
              <a:ext cx="210806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0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424669" y="8644273"/>
              <a:ext cx="421448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10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9124229" y="8644273"/>
              <a:ext cx="421448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20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0823789" y="8644273"/>
              <a:ext cx="421448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30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2523349" y="8644273"/>
              <a:ext cx="421448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40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4222909" y="8644273"/>
              <a:ext cx="421448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50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183626" y="396821"/>
              <a:ext cx="3567633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Crypto Enthusiasts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939248" y="1834366"/>
              <a:ext cx="1812012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Investors 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006163" y="3271910"/>
              <a:ext cx="4745097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Technology Professionals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486787" y="4709455"/>
              <a:ext cx="4264473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Business Professionals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6146999"/>
              <a:ext cx="5751260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Financial Industry Participants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674054" y="7584543"/>
              <a:ext cx="5077206" cy="47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51"/>
                </a:lnSpc>
              </a:pPr>
              <a:r>
                <a:rPr lang="en-US" sz="2179">
                  <a:solidFill>
                    <a:srgbClr val="000000"/>
                  </a:solidFill>
                  <a:latin typeface="Open Sans Light Bold"/>
                </a:rPr>
                <a:t>Educators and Researchers </a:t>
              </a:r>
            </a:p>
          </p:txBody>
        </p: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5935833" y="0"/>
              <a:ext cx="8503045" cy="8497800"/>
              <a:chOff x="0" y="0"/>
              <a:chExt cx="10293350" cy="102870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7207250" cy="1585912"/>
              </a:xfrm>
              <a:custGeom>
                <a:avLst/>
                <a:gdLst/>
                <a:ahLst/>
                <a:cxnLst/>
                <a:rect r="r" b="b" t="t" l="l"/>
                <a:pathLst>
                  <a:path h="1585912" w="7207250">
                    <a:moveTo>
                      <a:pt x="0" y="0"/>
                    </a:moveTo>
                    <a:lnTo>
                      <a:pt x="7080377" y="0"/>
                    </a:lnTo>
                    <a:cubicBezTo>
                      <a:pt x="7150447" y="0"/>
                      <a:pt x="7207250" y="56803"/>
                      <a:pt x="7207250" y="126873"/>
                    </a:cubicBezTo>
                    <a:lnTo>
                      <a:pt x="7207250" y="1459040"/>
                    </a:lnTo>
                    <a:cubicBezTo>
                      <a:pt x="7207250" y="1529109"/>
                      <a:pt x="7150447" y="1585912"/>
                      <a:pt x="7080377" y="1585912"/>
                    </a:cubicBezTo>
                    <a:lnTo>
                      <a:pt x="0" y="1585912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1740217"/>
                <a:ext cx="10293350" cy="1585912"/>
              </a:xfrm>
              <a:custGeom>
                <a:avLst/>
                <a:gdLst/>
                <a:ahLst/>
                <a:cxnLst/>
                <a:rect r="r" b="b" t="t" l="l"/>
                <a:pathLst>
                  <a:path h="1585912" w="10293350">
                    <a:moveTo>
                      <a:pt x="0" y="0"/>
                    </a:moveTo>
                    <a:lnTo>
                      <a:pt x="10166477" y="0"/>
                    </a:lnTo>
                    <a:cubicBezTo>
                      <a:pt x="10236547" y="0"/>
                      <a:pt x="10293350" y="56804"/>
                      <a:pt x="10293350" y="126873"/>
                    </a:cubicBezTo>
                    <a:lnTo>
                      <a:pt x="10293350" y="1459040"/>
                    </a:lnTo>
                    <a:cubicBezTo>
                      <a:pt x="10293350" y="1529110"/>
                      <a:pt x="10236547" y="1585913"/>
                      <a:pt x="10166477" y="1585913"/>
                    </a:cubicBezTo>
                    <a:lnTo>
                      <a:pt x="0" y="1585913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3480435"/>
                <a:ext cx="3092450" cy="1585912"/>
              </a:xfrm>
              <a:custGeom>
                <a:avLst/>
                <a:gdLst/>
                <a:ahLst/>
                <a:cxnLst/>
                <a:rect r="r" b="b" t="t" l="l"/>
                <a:pathLst>
                  <a:path h="1585912" w="3092450">
                    <a:moveTo>
                      <a:pt x="0" y="0"/>
                    </a:moveTo>
                    <a:lnTo>
                      <a:pt x="2965577" y="0"/>
                    </a:lnTo>
                    <a:cubicBezTo>
                      <a:pt x="2999226" y="0"/>
                      <a:pt x="3031497" y="13367"/>
                      <a:pt x="3055290" y="37160"/>
                    </a:cubicBezTo>
                    <a:cubicBezTo>
                      <a:pt x="3079083" y="60953"/>
                      <a:pt x="3092450" y="93224"/>
                      <a:pt x="3092450" y="126873"/>
                    </a:cubicBezTo>
                    <a:lnTo>
                      <a:pt x="3092450" y="1459039"/>
                    </a:lnTo>
                    <a:cubicBezTo>
                      <a:pt x="3092450" y="1529110"/>
                      <a:pt x="3035647" y="1585912"/>
                      <a:pt x="2965577" y="1585912"/>
                    </a:cubicBezTo>
                    <a:lnTo>
                      <a:pt x="0" y="1585912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5220653"/>
                <a:ext cx="2063750" cy="1585912"/>
              </a:xfrm>
              <a:custGeom>
                <a:avLst/>
                <a:gdLst/>
                <a:ahLst/>
                <a:cxnLst/>
                <a:rect r="r" b="b" t="t" l="l"/>
                <a:pathLst>
                  <a:path h="1585912" w="2063750">
                    <a:moveTo>
                      <a:pt x="0" y="0"/>
                    </a:moveTo>
                    <a:lnTo>
                      <a:pt x="1936877" y="0"/>
                    </a:lnTo>
                    <a:cubicBezTo>
                      <a:pt x="2006947" y="0"/>
                      <a:pt x="2063750" y="56802"/>
                      <a:pt x="2063750" y="126873"/>
                    </a:cubicBezTo>
                    <a:lnTo>
                      <a:pt x="2063750" y="1459039"/>
                    </a:lnTo>
                    <a:cubicBezTo>
                      <a:pt x="2063750" y="1529109"/>
                      <a:pt x="2006947" y="1585912"/>
                      <a:pt x="1936877" y="1585912"/>
                    </a:cubicBezTo>
                    <a:lnTo>
                      <a:pt x="0" y="1585912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6960870"/>
                <a:ext cx="2475230" cy="1585912"/>
              </a:xfrm>
              <a:custGeom>
                <a:avLst/>
                <a:gdLst/>
                <a:ahLst/>
                <a:cxnLst/>
                <a:rect r="r" b="b" t="t" l="l"/>
                <a:pathLst>
                  <a:path h="1585912" w="2475230">
                    <a:moveTo>
                      <a:pt x="0" y="0"/>
                    </a:moveTo>
                    <a:lnTo>
                      <a:pt x="2348357" y="0"/>
                    </a:lnTo>
                    <a:cubicBezTo>
                      <a:pt x="2382006" y="0"/>
                      <a:pt x="2414277" y="13367"/>
                      <a:pt x="2438070" y="37160"/>
                    </a:cubicBezTo>
                    <a:cubicBezTo>
                      <a:pt x="2461863" y="60953"/>
                      <a:pt x="2475230" y="93224"/>
                      <a:pt x="2475230" y="126873"/>
                    </a:cubicBezTo>
                    <a:lnTo>
                      <a:pt x="2475230" y="1459039"/>
                    </a:lnTo>
                    <a:cubicBezTo>
                      <a:pt x="2475230" y="1529109"/>
                      <a:pt x="2418427" y="1585912"/>
                      <a:pt x="2348357" y="1585912"/>
                    </a:cubicBezTo>
                    <a:lnTo>
                      <a:pt x="0" y="1585912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8701088"/>
                <a:ext cx="1446530" cy="1585912"/>
              </a:xfrm>
              <a:custGeom>
                <a:avLst/>
                <a:gdLst/>
                <a:ahLst/>
                <a:cxnLst/>
                <a:rect r="r" b="b" t="t" l="l"/>
                <a:pathLst>
                  <a:path h="1585912" w="1446530">
                    <a:moveTo>
                      <a:pt x="0" y="0"/>
                    </a:moveTo>
                    <a:lnTo>
                      <a:pt x="1319657" y="0"/>
                    </a:lnTo>
                    <a:cubicBezTo>
                      <a:pt x="1389727" y="0"/>
                      <a:pt x="1446530" y="56802"/>
                      <a:pt x="1446530" y="126872"/>
                    </a:cubicBezTo>
                    <a:lnTo>
                      <a:pt x="1446530" y="1459039"/>
                    </a:lnTo>
                    <a:cubicBezTo>
                      <a:pt x="1446530" y="1529109"/>
                      <a:pt x="1389727" y="1585912"/>
                      <a:pt x="1319657" y="1585912"/>
                    </a:cubicBezTo>
                    <a:lnTo>
                      <a:pt x="0" y="1585912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</p:grpSp>
      </p:grpSp>
      <p:sp>
        <p:nvSpPr>
          <p:cNvPr name="Freeform 27" id="27"/>
          <p:cNvSpPr/>
          <p:nvPr/>
        </p:nvSpPr>
        <p:spPr>
          <a:xfrm flipH="false" flipV="false" rot="0">
            <a:off x="-1343740" y="-1343740"/>
            <a:ext cx="4744881" cy="4744881"/>
          </a:xfrm>
          <a:custGeom>
            <a:avLst/>
            <a:gdLst/>
            <a:ahLst/>
            <a:cxnLst/>
            <a:rect r="r" b="b" t="t" l="l"/>
            <a:pathLst>
              <a:path h="4744881" w="4744881">
                <a:moveTo>
                  <a:pt x="0" y="0"/>
                </a:moveTo>
                <a:lnTo>
                  <a:pt x="4744880" y="0"/>
                </a:lnTo>
                <a:lnTo>
                  <a:pt x="4744880" y="4744880"/>
                </a:lnTo>
                <a:lnTo>
                  <a:pt x="0" y="4744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6484405" y="208164"/>
            <a:ext cx="6746408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00914"/>
                </a:solidFill>
                <a:latin typeface="DM Sans Bold"/>
              </a:rPr>
              <a:t>Target Market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4632" y="3973842"/>
            <a:ext cx="666545" cy="66654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117782" y="1539948"/>
            <a:ext cx="7112943" cy="7207104"/>
            <a:chOff x="0" y="0"/>
            <a:chExt cx="9483924" cy="960947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960205" y="9161974"/>
              <a:ext cx="992982" cy="447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1"/>
                </a:lnSpc>
              </a:pPr>
              <a:r>
                <a:rPr lang="en-US" sz="2058">
                  <a:solidFill>
                    <a:srgbClr val="000000"/>
                  </a:solidFill>
                  <a:latin typeface="Open Sans Light"/>
                </a:rPr>
                <a:t>Item 1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768537" y="9161974"/>
              <a:ext cx="992982" cy="447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1"/>
                </a:lnSpc>
              </a:pPr>
              <a:r>
                <a:rPr lang="en-US" sz="2058">
                  <a:solidFill>
                    <a:srgbClr val="000000"/>
                  </a:solidFill>
                  <a:latin typeface="Open Sans Light"/>
                </a:rPr>
                <a:t>Item 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4576868" y="9161974"/>
              <a:ext cx="992982" cy="447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1"/>
                </a:lnSpc>
              </a:pPr>
              <a:r>
                <a:rPr lang="en-US" sz="2058">
                  <a:solidFill>
                    <a:srgbClr val="000000"/>
                  </a:solidFill>
                  <a:latin typeface="Open Sans Light"/>
                </a:rPr>
                <a:t>Item 3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385200" y="9161974"/>
              <a:ext cx="992982" cy="447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1"/>
                </a:lnSpc>
              </a:pPr>
              <a:r>
                <a:rPr lang="en-US" sz="2058">
                  <a:solidFill>
                    <a:srgbClr val="000000"/>
                  </a:solidFill>
                  <a:latin typeface="Open Sans Light"/>
                </a:rPr>
                <a:t>Item 4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8193532" y="9161974"/>
              <a:ext cx="992982" cy="447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1"/>
                </a:lnSpc>
              </a:pPr>
              <a:r>
                <a:rPr lang="en-US" sz="2058">
                  <a:solidFill>
                    <a:srgbClr val="000000"/>
                  </a:solidFill>
                  <a:latin typeface="Open Sans Light"/>
                </a:rPr>
                <a:t>Item 5</a:t>
              </a:r>
            </a:p>
          </p:txBody>
        </p: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662795" y="204700"/>
              <a:ext cx="8821130" cy="8821130"/>
              <a:chOff x="0" y="0"/>
              <a:chExt cx="10287000" cy="10287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-6350"/>
                <a:ext cx="1028700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2051050"/>
                <a:ext cx="1028700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4108450"/>
                <a:ext cx="1028700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6165850"/>
                <a:ext cx="1028700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8223250"/>
                <a:ext cx="1028700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-38100"/>
              <a:ext cx="488550" cy="447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81"/>
                </a:lnSpc>
              </a:pPr>
              <a:r>
                <a:rPr lang="en-US" sz="2058">
                  <a:solidFill>
                    <a:srgbClr val="000000"/>
                  </a:solidFill>
                  <a:latin typeface="Open Sans Light"/>
                </a:rPr>
                <a:t>25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726126"/>
              <a:ext cx="488550" cy="447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81"/>
                </a:lnSpc>
              </a:pPr>
              <a:r>
                <a:rPr lang="en-US" sz="2058">
                  <a:solidFill>
                    <a:srgbClr val="000000"/>
                  </a:solidFill>
                  <a:latin typeface="Open Sans Light"/>
                </a:rPr>
                <a:t>20 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3490352"/>
              <a:ext cx="488550" cy="447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81"/>
                </a:lnSpc>
              </a:pPr>
              <a:r>
                <a:rPr lang="en-US" sz="2058">
                  <a:solidFill>
                    <a:srgbClr val="000000"/>
                  </a:solidFill>
                  <a:latin typeface="Open Sans Light"/>
                </a:rPr>
                <a:t>15 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5254578"/>
              <a:ext cx="488550" cy="447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81"/>
                </a:lnSpc>
              </a:pPr>
              <a:r>
                <a:rPr lang="en-US" sz="2058">
                  <a:solidFill>
                    <a:srgbClr val="000000"/>
                  </a:solidFill>
                  <a:latin typeface="Open Sans Light"/>
                </a:rPr>
                <a:t>10 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98899" y="7018804"/>
              <a:ext cx="289651" cy="447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81"/>
                </a:lnSpc>
              </a:pPr>
              <a:r>
                <a:rPr lang="en-US" sz="2058">
                  <a:solidFill>
                    <a:srgbClr val="000000"/>
                  </a:solidFill>
                  <a:latin typeface="Open Sans Light"/>
                </a:rPr>
                <a:t>5 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98899" y="8783030"/>
              <a:ext cx="289651" cy="447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81"/>
                </a:lnSpc>
              </a:pPr>
              <a:r>
                <a:rPr lang="en-US" sz="2058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name="Group 24" id="24"/>
            <p:cNvGrpSpPr>
              <a:grpSpLocks noChangeAspect="true"/>
            </p:cNvGrpSpPr>
            <p:nvPr/>
          </p:nvGrpSpPr>
          <p:grpSpPr>
            <a:xfrm rot="0">
              <a:off x="1199323" y="1257790"/>
              <a:ext cx="8284602" cy="7768039"/>
              <a:chOff x="625687" y="1228090"/>
              <a:chExt cx="9661313" cy="905891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10287000"/>
                <a:ext cx="600287" cy="0"/>
              </a:xfrm>
              <a:custGeom>
                <a:avLst/>
                <a:gdLst/>
                <a:ahLst/>
                <a:cxnLst/>
                <a:rect r="r" b="b" t="t" l="l"/>
                <a:pathLst>
                  <a:path h="0" w="600287">
                    <a:moveTo>
                      <a:pt x="0" y="0"/>
                    </a:moveTo>
                    <a:lnTo>
                      <a:pt x="0" y="0"/>
                    </a:lnTo>
                    <a:lnTo>
                      <a:pt x="600287" y="0"/>
                    </a:lnTo>
                    <a:lnTo>
                      <a:pt x="600287" y="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2108835" y="6988810"/>
                <a:ext cx="600287" cy="3298190"/>
              </a:xfrm>
              <a:custGeom>
                <a:avLst/>
                <a:gdLst/>
                <a:ahLst/>
                <a:cxnLst/>
                <a:rect r="r" b="b" t="t" l="l"/>
                <a:pathLst>
                  <a:path h="3298190" w="600287">
                    <a:moveTo>
                      <a:pt x="0" y="3298190"/>
                    </a:moveTo>
                    <a:lnTo>
                      <a:pt x="0" y="48023"/>
                    </a:lnTo>
                    <a:cubicBezTo>
                      <a:pt x="0" y="35287"/>
                      <a:pt x="5059" y="23072"/>
                      <a:pt x="14065" y="14066"/>
                    </a:cubicBezTo>
                    <a:cubicBezTo>
                      <a:pt x="23071" y="5059"/>
                      <a:pt x="35286" y="0"/>
                      <a:pt x="48023" y="0"/>
                    </a:cubicBezTo>
                    <a:lnTo>
                      <a:pt x="552264" y="0"/>
                    </a:lnTo>
                    <a:cubicBezTo>
                      <a:pt x="565000" y="0"/>
                      <a:pt x="577215" y="5059"/>
                      <a:pt x="586221" y="14066"/>
                    </a:cubicBezTo>
                    <a:cubicBezTo>
                      <a:pt x="595227" y="23072"/>
                      <a:pt x="600287" y="35287"/>
                      <a:pt x="600287" y="48023"/>
                    </a:cubicBezTo>
                    <a:lnTo>
                      <a:pt x="600287" y="329819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 flipH="false" flipV="false" rot="0">
                <a:off x="4217670" y="4108450"/>
                <a:ext cx="600287" cy="6178550"/>
              </a:xfrm>
              <a:custGeom>
                <a:avLst/>
                <a:gdLst/>
                <a:ahLst/>
                <a:cxnLst/>
                <a:rect r="r" b="b" t="t" l="l"/>
                <a:pathLst>
                  <a:path h="6178550" w="600287">
                    <a:moveTo>
                      <a:pt x="0" y="6178550"/>
                    </a:moveTo>
                    <a:lnTo>
                      <a:pt x="0" y="48023"/>
                    </a:lnTo>
                    <a:cubicBezTo>
                      <a:pt x="0" y="35287"/>
                      <a:pt x="5059" y="23072"/>
                      <a:pt x="14065" y="14065"/>
                    </a:cubicBezTo>
                    <a:cubicBezTo>
                      <a:pt x="23072" y="5059"/>
                      <a:pt x="35287" y="0"/>
                      <a:pt x="48023" y="0"/>
                    </a:cubicBezTo>
                    <a:lnTo>
                      <a:pt x="552264" y="0"/>
                    </a:lnTo>
                    <a:cubicBezTo>
                      <a:pt x="565000" y="0"/>
                      <a:pt x="577215" y="5059"/>
                      <a:pt x="586221" y="14065"/>
                    </a:cubicBezTo>
                    <a:cubicBezTo>
                      <a:pt x="595227" y="23072"/>
                      <a:pt x="600287" y="35287"/>
                      <a:pt x="600287" y="48023"/>
                    </a:cubicBezTo>
                    <a:lnTo>
                      <a:pt x="600287" y="617855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 flipH="false" flipV="false" rot="0">
                <a:off x="6326505" y="2874010"/>
                <a:ext cx="600287" cy="7412990"/>
              </a:xfrm>
              <a:custGeom>
                <a:avLst/>
                <a:gdLst/>
                <a:ahLst/>
                <a:cxnLst/>
                <a:rect r="r" b="b" t="t" l="l"/>
                <a:pathLst>
                  <a:path h="7412990" w="600287">
                    <a:moveTo>
                      <a:pt x="0" y="7412990"/>
                    </a:moveTo>
                    <a:lnTo>
                      <a:pt x="0" y="48023"/>
                    </a:lnTo>
                    <a:cubicBezTo>
                      <a:pt x="0" y="35286"/>
                      <a:pt x="5060" y="23071"/>
                      <a:pt x="14066" y="14066"/>
                    </a:cubicBezTo>
                    <a:cubicBezTo>
                      <a:pt x="23072" y="5060"/>
                      <a:pt x="35287" y="0"/>
                      <a:pt x="48023" y="0"/>
                    </a:cubicBezTo>
                    <a:lnTo>
                      <a:pt x="552263" y="0"/>
                    </a:lnTo>
                    <a:cubicBezTo>
                      <a:pt x="565000" y="0"/>
                      <a:pt x="577215" y="5059"/>
                      <a:pt x="586221" y="14065"/>
                    </a:cubicBezTo>
                    <a:cubicBezTo>
                      <a:pt x="595228" y="23071"/>
                      <a:pt x="600287" y="35286"/>
                      <a:pt x="600287" y="48023"/>
                    </a:cubicBezTo>
                    <a:lnTo>
                      <a:pt x="600287" y="741299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name="Freeform 29" id="29"/>
              <p:cNvSpPr/>
              <p:nvPr/>
            </p:nvSpPr>
            <p:spPr>
              <a:xfrm flipH="false" flipV="false" rot="0">
                <a:off x="8435340" y="1228090"/>
                <a:ext cx="600287" cy="9058910"/>
              </a:xfrm>
              <a:custGeom>
                <a:avLst/>
                <a:gdLst/>
                <a:ahLst/>
                <a:cxnLst/>
                <a:rect r="r" b="b" t="t" l="l"/>
                <a:pathLst>
                  <a:path h="9058910" w="600287">
                    <a:moveTo>
                      <a:pt x="0" y="9058910"/>
                    </a:moveTo>
                    <a:lnTo>
                      <a:pt x="0" y="48023"/>
                    </a:lnTo>
                    <a:cubicBezTo>
                      <a:pt x="0" y="21501"/>
                      <a:pt x="21500" y="0"/>
                      <a:pt x="48023" y="0"/>
                    </a:cubicBezTo>
                    <a:lnTo>
                      <a:pt x="552264" y="0"/>
                    </a:lnTo>
                    <a:cubicBezTo>
                      <a:pt x="578787" y="0"/>
                      <a:pt x="600287" y="21501"/>
                      <a:pt x="600287" y="48023"/>
                    </a:cubicBezTo>
                    <a:lnTo>
                      <a:pt x="600287" y="905891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name="Freeform 30" id="30"/>
              <p:cNvSpPr/>
              <p:nvPr/>
            </p:nvSpPr>
            <p:spPr>
              <a:xfrm flipH="false" flipV="false" rot="0">
                <a:off x="625687" y="8216900"/>
                <a:ext cx="600287" cy="2070100"/>
              </a:xfrm>
              <a:custGeom>
                <a:avLst/>
                <a:gdLst/>
                <a:ahLst/>
                <a:cxnLst/>
                <a:rect r="r" b="b" t="t" l="l"/>
                <a:pathLst>
                  <a:path h="2070100" w="600287">
                    <a:moveTo>
                      <a:pt x="0" y="2070100"/>
                    </a:moveTo>
                    <a:lnTo>
                      <a:pt x="0" y="48023"/>
                    </a:lnTo>
                    <a:cubicBezTo>
                      <a:pt x="0" y="21500"/>
                      <a:pt x="21500" y="0"/>
                      <a:pt x="48023" y="0"/>
                    </a:cubicBezTo>
                    <a:lnTo>
                      <a:pt x="552263" y="0"/>
                    </a:lnTo>
                    <a:cubicBezTo>
                      <a:pt x="578786" y="0"/>
                      <a:pt x="600286" y="21500"/>
                      <a:pt x="600286" y="48023"/>
                    </a:cubicBezTo>
                    <a:lnTo>
                      <a:pt x="600286" y="2070100"/>
                    </a:lnTo>
                    <a:close/>
                  </a:path>
                </a:pathLst>
              </a:custGeom>
              <a:solidFill>
                <a:srgbClr val="1DAACD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2734521" y="6988810"/>
                <a:ext cx="600287" cy="3298190"/>
              </a:xfrm>
              <a:custGeom>
                <a:avLst/>
                <a:gdLst/>
                <a:ahLst/>
                <a:cxnLst/>
                <a:rect r="r" b="b" t="t" l="l"/>
                <a:pathLst>
                  <a:path h="3298190" w="600287">
                    <a:moveTo>
                      <a:pt x="1" y="3298190"/>
                    </a:moveTo>
                    <a:lnTo>
                      <a:pt x="1" y="48023"/>
                    </a:lnTo>
                    <a:cubicBezTo>
                      <a:pt x="0" y="35287"/>
                      <a:pt x="5060" y="23072"/>
                      <a:pt x="14066" y="14066"/>
                    </a:cubicBezTo>
                    <a:cubicBezTo>
                      <a:pt x="23072" y="5059"/>
                      <a:pt x="35287" y="0"/>
                      <a:pt x="48024" y="0"/>
                    </a:cubicBezTo>
                    <a:lnTo>
                      <a:pt x="552264" y="0"/>
                    </a:lnTo>
                    <a:cubicBezTo>
                      <a:pt x="565001" y="0"/>
                      <a:pt x="577216" y="5059"/>
                      <a:pt x="586222" y="14066"/>
                    </a:cubicBezTo>
                    <a:cubicBezTo>
                      <a:pt x="595228" y="23072"/>
                      <a:pt x="600287" y="35287"/>
                      <a:pt x="600287" y="48023"/>
                    </a:cubicBezTo>
                    <a:lnTo>
                      <a:pt x="600287" y="3298190"/>
                    </a:lnTo>
                    <a:close/>
                  </a:path>
                </a:pathLst>
              </a:custGeom>
              <a:solidFill>
                <a:srgbClr val="1DAACD"/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 flipH="false" flipV="false" rot="0">
                <a:off x="4843357" y="6167967"/>
                <a:ext cx="600287" cy="4119033"/>
              </a:xfrm>
              <a:custGeom>
                <a:avLst/>
                <a:gdLst/>
                <a:ahLst/>
                <a:cxnLst/>
                <a:rect r="r" b="b" t="t" l="l"/>
                <a:pathLst>
                  <a:path h="4119033" w="600287">
                    <a:moveTo>
                      <a:pt x="0" y="4119033"/>
                    </a:moveTo>
                    <a:lnTo>
                      <a:pt x="0" y="48023"/>
                    </a:lnTo>
                    <a:cubicBezTo>
                      <a:pt x="0" y="35286"/>
                      <a:pt x="5059" y="23071"/>
                      <a:pt x="14065" y="14065"/>
                    </a:cubicBezTo>
                    <a:cubicBezTo>
                      <a:pt x="23072" y="5059"/>
                      <a:pt x="35286" y="0"/>
                      <a:pt x="48023" y="0"/>
                    </a:cubicBezTo>
                    <a:lnTo>
                      <a:pt x="552263" y="0"/>
                    </a:lnTo>
                    <a:cubicBezTo>
                      <a:pt x="565000" y="0"/>
                      <a:pt x="577214" y="5059"/>
                      <a:pt x="586221" y="14065"/>
                    </a:cubicBezTo>
                    <a:cubicBezTo>
                      <a:pt x="595227" y="23071"/>
                      <a:pt x="600286" y="35286"/>
                      <a:pt x="600286" y="48023"/>
                    </a:cubicBezTo>
                    <a:lnTo>
                      <a:pt x="600286" y="4119033"/>
                    </a:lnTo>
                    <a:close/>
                  </a:path>
                </a:pathLst>
              </a:custGeom>
              <a:solidFill>
                <a:srgbClr val="1DAACD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 flipH="false" flipV="false" rot="0">
                <a:off x="6952192" y="4521341"/>
                <a:ext cx="600287" cy="5765659"/>
              </a:xfrm>
              <a:custGeom>
                <a:avLst/>
                <a:gdLst/>
                <a:ahLst/>
                <a:cxnLst/>
                <a:rect r="r" b="b" t="t" l="l"/>
                <a:pathLst>
                  <a:path h="5765659" w="600287">
                    <a:moveTo>
                      <a:pt x="0" y="5765659"/>
                    </a:moveTo>
                    <a:lnTo>
                      <a:pt x="0" y="48023"/>
                    </a:lnTo>
                    <a:cubicBezTo>
                      <a:pt x="0" y="21501"/>
                      <a:pt x="21500" y="0"/>
                      <a:pt x="48023" y="0"/>
                    </a:cubicBezTo>
                    <a:lnTo>
                      <a:pt x="552263" y="0"/>
                    </a:lnTo>
                    <a:cubicBezTo>
                      <a:pt x="565000" y="0"/>
                      <a:pt x="577214" y="5059"/>
                      <a:pt x="586221" y="14065"/>
                    </a:cubicBezTo>
                    <a:cubicBezTo>
                      <a:pt x="595227" y="23072"/>
                      <a:pt x="600287" y="35287"/>
                      <a:pt x="600287" y="48023"/>
                    </a:cubicBezTo>
                    <a:lnTo>
                      <a:pt x="600287" y="5765659"/>
                    </a:lnTo>
                    <a:close/>
                  </a:path>
                </a:pathLst>
              </a:custGeom>
              <a:solidFill>
                <a:srgbClr val="1DAACD"/>
              </a:solidFill>
            </p:spPr>
          </p:sp>
          <p:sp>
            <p:nvSpPr>
              <p:cNvPr name="Freeform 34" id="34"/>
              <p:cNvSpPr/>
              <p:nvPr/>
            </p:nvSpPr>
            <p:spPr>
              <a:xfrm flipH="false" flipV="false" rot="0">
                <a:off x="9061027" y="2051627"/>
                <a:ext cx="600287" cy="8235373"/>
              </a:xfrm>
              <a:custGeom>
                <a:avLst/>
                <a:gdLst/>
                <a:ahLst/>
                <a:cxnLst/>
                <a:rect r="r" b="b" t="t" l="l"/>
                <a:pathLst>
                  <a:path h="8235373" w="600287">
                    <a:moveTo>
                      <a:pt x="0" y="8235373"/>
                    </a:moveTo>
                    <a:lnTo>
                      <a:pt x="0" y="48023"/>
                    </a:lnTo>
                    <a:cubicBezTo>
                      <a:pt x="0" y="21501"/>
                      <a:pt x="21500" y="0"/>
                      <a:pt x="48022" y="0"/>
                    </a:cubicBezTo>
                    <a:lnTo>
                      <a:pt x="552264" y="0"/>
                    </a:lnTo>
                    <a:cubicBezTo>
                      <a:pt x="578786" y="0"/>
                      <a:pt x="600286" y="21501"/>
                      <a:pt x="600286" y="48023"/>
                    </a:cubicBezTo>
                    <a:lnTo>
                      <a:pt x="600286" y="8235373"/>
                    </a:lnTo>
                    <a:close/>
                  </a:path>
                </a:pathLst>
              </a:custGeom>
              <a:solidFill>
                <a:srgbClr val="1DAACD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 flipH="false" flipV="false" rot="0">
                <a:off x="1251373" y="8216900"/>
                <a:ext cx="600287" cy="2070100"/>
              </a:xfrm>
              <a:custGeom>
                <a:avLst/>
                <a:gdLst/>
                <a:ahLst/>
                <a:cxnLst/>
                <a:rect r="r" b="b" t="t" l="l"/>
                <a:pathLst>
                  <a:path h="2070100" w="600287">
                    <a:moveTo>
                      <a:pt x="0" y="2070100"/>
                    </a:moveTo>
                    <a:lnTo>
                      <a:pt x="0" y="48023"/>
                    </a:lnTo>
                    <a:cubicBezTo>
                      <a:pt x="1" y="21500"/>
                      <a:pt x="21501" y="0"/>
                      <a:pt x="48023" y="0"/>
                    </a:cubicBezTo>
                    <a:lnTo>
                      <a:pt x="552264" y="0"/>
                    </a:lnTo>
                    <a:cubicBezTo>
                      <a:pt x="578786" y="0"/>
                      <a:pt x="600287" y="21500"/>
                      <a:pt x="600287" y="48023"/>
                    </a:cubicBezTo>
                    <a:lnTo>
                      <a:pt x="600287" y="2070100"/>
                    </a:lnTo>
                    <a:close/>
                  </a:path>
                </a:pathLst>
              </a:custGeom>
              <a:solidFill>
                <a:srgbClr val="1A5F82"/>
              </a:solidFill>
            </p:spPr>
          </p:sp>
          <p:sp>
            <p:nvSpPr>
              <p:cNvPr name="Freeform 36" id="36"/>
              <p:cNvSpPr/>
              <p:nvPr/>
            </p:nvSpPr>
            <p:spPr>
              <a:xfrm flipH="false" flipV="false" rot="0">
                <a:off x="3360208" y="8637905"/>
                <a:ext cx="600287" cy="1649095"/>
              </a:xfrm>
              <a:custGeom>
                <a:avLst/>
                <a:gdLst/>
                <a:ahLst/>
                <a:cxnLst/>
                <a:rect r="r" b="b" t="t" l="l"/>
                <a:pathLst>
                  <a:path h="1649095" w="600287">
                    <a:moveTo>
                      <a:pt x="0" y="1649095"/>
                    </a:moveTo>
                    <a:lnTo>
                      <a:pt x="0" y="48023"/>
                    </a:lnTo>
                    <a:cubicBezTo>
                      <a:pt x="0" y="21501"/>
                      <a:pt x="21501" y="0"/>
                      <a:pt x="48023" y="0"/>
                    </a:cubicBezTo>
                    <a:lnTo>
                      <a:pt x="552264" y="0"/>
                    </a:lnTo>
                    <a:cubicBezTo>
                      <a:pt x="578786" y="0"/>
                      <a:pt x="600287" y="21501"/>
                      <a:pt x="600287" y="48023"/>
                    </a:cubicBezTo>
                    <a:lnTo>
                      <a:pt x="600287" y="1649095"/>
                    </a:lnTo>
                    <a:close/>
                  </a:path>
                </a:pathLst>
              </a:custGeom>
              <a:solidFill>
                <a:srgbClr val="1A5F82"/>
              </a:solidFill>
            </p:spPr>
          </p:sp>
          <p:sp>
            <p:nvSpPr>
              <p:cNvPr name="Freeform 37" id="37"/>
              <p:cNvSpPr/>
              <p:nvPr/>
            </p:nvSpPr>
            <p:spPr>
              <a:xfrm flipH="false" flipV="false" rot="0">
                <a:off x="5469043" y="8227483"/>
                <a:ext cx="600287" cy="2059517"/>
              </a:xfrm>
              <a:custGeom>
                <a:avLst/>
                <a:gdLst/>
                <a:ahLst/>
                <a:cxnLst/>
                <a:rect r="r" b="b" t="t" l="l"/>
                <a:pathLst>
                  <a:path h="2059517" w="600287">
                    <a:moveTo>
                      <a:pt x="0" y="2059517"/>
                    </a:moveTo>
                    <a:lnTo>
                      <a:pt x="0" y="48024"/>
                    </a:lnTo>
                    <a:cubicBezTo>
                      <a:pt x="0" y="35287"/>
                      <a:pt x="5060" y="23072"/>
                      <a:pt x="14066" y="14066"/>
                    </a:cubicBezTo>
                    <a:cubicBezTo>
                      <a:pt x="23072" y="5059"/>
                      <a:pt x="35287" y="0"/>
                      <a:pt x="48023" y="0"/>
                    </a:cubicBezTo>
                    <a:lnTo>
                      <a:pt x="552264" y="0"/>
                    </a:lnTo>
                    <a:cubicBezTo>
                      <a:pt x="565000" y="0"/>
                      <a:pt x="577215" y="5059"/>
                      <a:pt x="586222" y="14066"/>
                    </a:cubicBezTo>
                    <a:cubicBezTo>
                      <a:pt x="595228" y="23072"/>
                      <a:pt x="600287" y="35287"/>
                      <a:pt x="600287" y="48024"/>
                    </a:cubicBezTo>
                    <a:lnTo>
                      <a:pt x="600287" y="2059517"/>
                    </a:lnTo>
                    <a:close/>
                  </a:path>
                </a:pathLst>
              </a:custGeom>
              <a:solidFill>
                <a:srgbClr val="1A5F82"/>
              </a:solidFill>
            </p:spPr>
          </p:sp>
          <p:sp>
            <p:nvSpPr>
              <p:cNvPr name="Freeform 38" id="38"/>
              <p:cNvSpPr/>
              <p:nvPr/>
            </p:nvSpPr>
            <p:spPr>
              <a:xfrm flipH="false" flipV="false" rot="0">
                <a:off x="7577879" y="6992338"/>
                <a:ext cx="600287" cy="3294662"/>
              </a:xfrm>
              <a:custGeom>
                <a:avLst/>
                <a:gdLst/>
                <a:ahLst/>
                <a:cxnLst/>
                <a:rect r="r" b="b" t="t" l="l"/>
                <a:pathLst>
                  <a:path h="3294662" w="600287">
                    <a:moveTo>
                      <a:pt x="0" y="3294662"/>
                    </a:moveTo>
                    <a:lnTo>
                      <a:pt x="0" y="48023"/>
                    </a:lnTo>
                    <a:cubicBezTo>
                      <a:pt x="0" y="35287"/>
                      <a:pt x="5059" y="23072"/>
                      <a:pt x="14065" y="14065"/>
                    </a:cubicBezTo>
                    <a:cubicBezTo>
                      <a:pt x="23071" y="5059"/>
                      <a:pt x="35286" y="0"/>
                      <a:pt x="48022" y="0"/>
                    </a:cubicBezTo>
                    <a:lnTo>
                      <a:pt x="552263" y="0"/>
                    </a:lnTo>
                    <a:cubicBezTo>
                      <a:pt x="564999" y="0"/>
                      <a:pt x="577215" y="5059"/>
                      <a:pt x="586220" y="14065"/>
                    </a:cubicBezTo>
                    <a:cubicBezTo>
                      <a:pt x="595227" y="23071"/>
                      <a:pt x="600286" y="35287"/>
                      <a:pt x="600286" y="48023"/>
                    </a:cubicBezTo>
                    <a:lnTo>
                      <a:pt x="600286" y="3294662"/>
                    </a:lnTo>
                    <a:close/>
                  </a:path>
                </a:pathLst>
              </a:custGeom>
              <a:solidFill>
                <a:srgbClr val="1A5F82"/>
              </a:solidFill>
            </p:spPr>
          </p:sp>
          <p:sp>
            <p:nvSpPr>
              <p:cNvPr name="Freeform 39" id="39"/>
              <p:cNvSpPr/>
              <p:nvPr/>
            </p:nvSpPr>
            <p:spPr>
              <a:xfrm flipH="false" flipV="false" rot="0">
                <a:off x="9686713" y="6992851"/>
                <a:ext cx="600287" cy="3294149"/>
              </a:xfrm>
              <a:custGeom>
                <a:avLst/>
                <a:gdLst/>
                <a:ahLst/>
                <a:cxnLst/>
                <a:rect r="r" b="b" t="t" l="l"/>
                <a:pathLst>
                  <a:path h="3294149" w="600287">
                    <a:moveTo>
                      <a:pt x="0" y="3294149"/>
                    </a:moveTo>
                    <a:lnTo>
                      <a:pt x="0" y="48023"/>
                    </a:lnTo>
                    <a:cubicBezTo>
                      <a:pt x="0" y="35287"/>
                      <a:pt x="5060" y="23072"/>
                      <a:pt x="14065" y="14065"/>
                    </a:cubicBezTo>
                    <a:cubicBezTo>
                      <a:pt x="23072" y="5059"/>
                      <a:pt x="35287" y="0"/>
                      <a:pt x="48023" y="0"/>
                    </a:cubicBezTo>
                    <a:lnTo>
                      <a:pt x="552264" y="0"/>
                    </a:lnTo>
                    <a:cubicBezTo>
                      <a:pt x="565001" y="0"/>
                      <a:pt x="577216" y="5059"/>
                      <a:pt x="586222" y="14065"/>
                    </a:cubicBezTo>
                    <a:cubicBezTo>
                      <a:pt x="595228" y="23072"/>
                      <a:pt x="600287" y="35287"/>
                      <a:pt x="600287" y="48023"/>
                    </a:cubicBezTo>
                    <a:lnTo>
                      <a:pt x="600287" y="3294149"/>
                    </a:lnTo>
                    <a:close/>
                  </a:path>
                </a:pathLst>
              </a:custGeom>
              <a:solidFill>
                <a:srgbClr val="1A5F82"/>
              </a:solidFill>
            </p:spPr>
          </p:sp>
        </p:grpSp>
      </p:grpSp>
      <p:sp>
        <p:nvSpPr>
          <p:cNvPr name="Freeform 40" id="40"/>
          <p:cNvSpPr/>
          <p:nvPr/>
        </p:nvSpPr>
        <p:spPr>
          <a:xfrm flipH="false" flipV="false" rot="0">
            <a:off x="-702514" y="139828"/>
            <a:ext cx="3462428" cy="2800239"/>
          </a:xfrm>
          <a:custGeom>
            <a:avLst/>
            <a:gdLst/>
            <a:ahLst/>
            <a:cxnLst/>
            <a:rect r="r" b="b" t="t" l="l"/>
            <a:pathLst>
              <a:path h="2800239" w="3462428">
                <a:moveTo>
                  <a:pt x="0" y="0"/>
                </a:moveTo>
                <a:lnTo>
                  <a:pt x="3462428" y="0"/>
                </a:lnTo>
                <a:lnTo>
                  <a:pt x="3462428" y="2800239"/>
                </a:lnTo>
                <a:lnTo>
                  <a:pt x="0" y="28002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2474977" y="3541149"/>
            <a:ext cx="5805028" cy="1226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DM Sans Bold"/>
              </a:rPr>
              <a:t>Traction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9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3305596" y="2314575"/>
            <a:ext cx="10287000" cy="5657850"/>
          </a:xfrm>
          <a:custGeom>
            <a:avLst/>
            <a:gdLst/>
            <a:ahLst/>
            <a:cxnLst/>
            <a:rect r="r" b="b" t="t" l="l"/>
            <a:pathLst>
              <a:path h="5657850" w="10287000">
                <a:moveTo>
                  <a:pt x="0" y="0"/>
                </a:moveTo>
                <a:lnTo>
                  <a:pt x="10287000" y="0"/>
                </a:lnTo>
                <a:lnTo>
                  <a:pt x="10287000" y="5657850"/>
                </a:lnTo>
                <a:lnTo>
                  <a:pt x="0" y="5657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04632" y="3737758"/>
            <a:ext cx="666545" cy="66654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357483" y="1552760"/>
            <a:ext cx="465586" cy="46558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911207" y="5354142"/>
            <a:ext cx="465586" cy="46558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392444" y="2645044"/>
            <a:ext cx="5991102" cy="2709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5"/>
              </a:lnSpc>
              <a:spcBef>
                <a:spcPct val="0"/>
              </a:spcBef>
            </a:pPr>
            <a:r>
              <a:rPr lang="en-US" sz="7796">
                <a:solidFill>
                  <a:srgbClr val="FFFFFF"/>
                </a:solidFill>
                <a:latin typeface="DM Sans Bold"/>
              </a:rPr>
              <a:t>Marketing Strategy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383546" y="2517185"/>
            <a:ext cx="9159133" cy="155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DM Sans"/>
              </a:rPr>
              <a:t>We always focus on creating unique and valuable content that stands out from existing crypto blogs. By offering in-depth analysis, expert interviews, and educational resources, we attract a dedicated audience seeking high-quality information.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383546" y="6379667"/>
            <a:ext cx="8817423" cy="2334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DM Sans"/>
              </a:rPr>
              <a:t>We are implementing effective search engine optimization (</a:t>
            </a:r>
            <a:r>
              <a:rPr lang="en-US" sz="2199">
                <a:solidFill>
                  <a:srgbClr val="FFFFFF"/>
                </a:solidFill>
                <a:latin typeface="DM Sans Bold"/>
              </a:rPr>
              <a:t>SEO</a:t>
            </a:r>
            <a:r>
              <a:rPr lang="en-US" sz="2199">
                <a:solidFill>
                  <a:srgbClr val="FFFFFF"/>
                </a:solidFill>
                <a:latin typeface="DM Sans"/>
              </a:rPr>
              <a:t>) strategies to improve our blog's visibility and attract organic traffic. Additionally, we are leveraging social media platforms to engage with our audience, build a strong community, and promote our content.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272251" y="1486085"/>
            <a:ext cx="504001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AA3D03"/>
                </a:solidFill>
                <a:latin typeface="DM Sans"/>
              </a:rPr>
              <a:t>Content Differentiation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06997" y="5287467"/>
            <a:ext cx="528301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AA3D03"/>
                </a:solidFill>
                <a:latin typeface="DM Sans Bold"/>
              </a:rPr>
              <a:t>SEO and Social Media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57483" y="3980646"/>
            <a:ext cx="666545" cy="66654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698211" y="2945429"/>
            <a:ext cx="755172" cy="972846"/>
          </a:xfrm>
          <a:custGeom>
            <a:avLst/>
            <a:gdLst/>
            <a:ahLst/>
            <a:cxnLst/>
            <a:rect r="r" b="b" t="t" l="l"/>
            <a:pathLst>
              <a:path h="972846" w="755172">
                <a:moveTo>
                  <a:pt x="0" y="0"/>
                </a:moveTo>
                <a:lnTo>
                  <a:pt x="755172" y="0"/>
                </a:lnTo>
                <a:lnTo>
                  <a:pt x="755172" y="972846"/>
                </a:lnTo>
                <a:lnTo>
                  <a:pt x="0" y="97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262186" y="2945429"/>
            <a:ext cx="972846" cy="972846"/>
          </a:xfrm>
          <a:custGeom>
            <a:avLst/>
            <a:gdLst/>
            <a:ahLst/>
            <a:cxnLst/>
            <a:rect r="r" b="b" t="t" l="l"/>
            <a:pathLst>
              <a:path h="972846" w="972846">
                <a:moveTo>
                  <a:pt x="0" y="0"/>
                </a:moveTo>
                <a:lnTo>
                  <a:pt x="972846" y="0"/>
                </a:lnTo>
                <a:lnTo>
                  <a:pt x="972846" y="972846"/>
                </a:lnTo>
                <a:lnTo>
                  <a:pt x="0" y="97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49131" y="6010529"/>
            <a:ext cx="1053333" cy="1053333"/>
          </a:xfrm>
          <a:custGeom>
            <a:avLst/>
            <a:gdLst/>
            <a:ahLst/>
            <a:cxnLst/>
            <a:rect r="r" b="b" t="t" l="l"/>
            <a:pathLst>
              <a:path h="1053333" w="1053333">
                <a:moveTo>
                  <a:pt x="0" y="0"/>
                </a:moveTo>
                <a:lnTo>
                  <a:pt x="1053333" y="0"/>
                </a:lnTo>
                <a:lnTo>
                  <a:pt x="1053333" y="1053333"/>
                </a:lnTo>
                <a:lnTo>
                  <a:pt x="0" y="1053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262186" y="6051251"/>
            <a:ext cx="1052063" cy="1012611"/>
          </a:xfrm>
          <a:custGeom>
            <a:avLst/>
            <a:gdLst/>
            <a:ahLst/>
            <a:cxnLst/>
            <a:rect r="r" b="b" t="t" l="l"/>
            <a:pathLst>
              <a:path h="1012611" w="1052063">
                <a:moveTo>
                  <a:pt x="0" y="0"/>
                </a:moveTo>
                <a:lnTo>
                  <a:pt x="1052064" y="0"/>
                </a:lnTo>
                <a:lnTo>
                  <a:pt x="1052064" y="1012611"/>
                </a:lnTo>
                <a:lnTo>
                  <a:pt x="0" y="10126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0">
            <a:off x="1845042" y="5119688"/>
            <a:ext cx="6492240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2131220" y="5272284"/>
            <a:ext cx="5407450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3571033" y="7425418"/>
            <a:ext cx="5038442" cy="4288974"/>
          </a:xfrm>
          <a:custGeom>
            <a:avLst/>
            <a:gdLst/>
            <a:ahLst/>
            <a:cxnLst/>
            <a:rect r="r" b="b" t="t" l="l"/>
            <a:pathLst>
              <a:path h="4288974" w="5038442">
                <a:moveTo>
                  <a:pt x="0" y="0"/>
                </a:moveTo>
                <a:lnTo>
                  <a:pt x="5038442" y="0"/>
                </a:lnTo>
                <a:lnTo>
                  <a:pt x="5038442" y="4288974"/>
                </a:lnTo>
                <a:lnTo>
                  <a:pt x="0" y="4288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358697" y="3633833"/>
            <a:ext cx="642467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00914"/>
                </a:solidFill>
                <a:latin typeface="DM Sans Bold"/>
              </a:rPr>
              <a:t>Competition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58697" y="5169218"/>
            <a:ext cx="6424671" cy="166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914"/>
                </a:solidFill>
                <a:latin typeface="DM Sans"/>
              </a:rPr>
              <a:t>Lorem ipsum dolor sit amet, consectetur adipiscing elit, sed do eiusmod tempor incididunt ut labore et dolore magna aliqua. Ut enim ad minim veniam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97087" y="4065062"/>
            <a:ext cx="175742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914"/>
                </a:solidFill>
                <a:latin typeface="DM Sans Bold"/>
              </a:rPr>
              <a:t>Brand 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97087" y="7130162"/>
            <a:ext cx="1757421" cy="523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914"/>
                </a:solidFill>
                <a:latin typeface="DM Sans Bold"/>
              </a:rPr>
              <a:t>Brand 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869899" y="4065062"/>
            <a:ext cx="175742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914"/>
                </a:solidFill>
                <a:latin typeface="DM Sans Bold"/>
              </a:rPr>
              <a:t>Brand 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869899" y="7130162"/>
            <a:ext cx="1757421" cy="523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914"/>
                </a:solidFill>
                <a:latin typeface="DM Sans Bold"/>
              </a:rPr>
              <a:t>Brand 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9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3144" y="1931442"/>
            <a:ext cx="666545" cy="66654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627293" y="1931442"/>
            <a:ext cx="666545" cy="66654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FF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5828702"/>
            <a:ext cx="380879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DM Sans Bold"/>
              </a:rPr>
              <a:t>Harsh Vasistha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319368" y="5828591"/>
            <a:ext cx="365794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DM Sans Bold"/>
              </a:rPr>
              <a:t>Prasanth. 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6606" y="6858840"/>
            <a:ext cx="2852986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DM Sans"/>
              </a:rPr>
              <a:t>Founder &amp; CEO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83187" y="6611190"/>
            <a:ext cx="285298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DM Sans"/>
              </a:rPr>
              <a:t>Content Manager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94290" y="5828702"/>
            <a:ext cx="418394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DM Sans Bold"/>
              </a:rPr>
              <a:t>Shermila. 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59769" y="6858840"/>
            <a:ext cx="2852986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DM Sans"/>
              </a:rPr>
              <a:t>SEO Executive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023075" y="5828591"/>
            <a:ext cx="285298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DM Sans Bold"/>
              </a:rPr>
              <a:t>Vivek. M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2163992">
            <a:off x="-356949" y="-11277"/>
            <a:ext cx="2981137" cy="3795428"/>
          </a:xfrm>
          <a:custGeom>
            <a:avLst/>
            <a:gdLst/>
            <a:ahLst/>
            <a:cxnLst/>
            <a:rect r="r" b="b" t="t" l="l"/>
            <a:pathLst>
              <a:path h="3795428" w="2981137">
                <a:moveTo>
                  <a:pt x="0" y="0"/>
                </a:moveTo>
                <a:lnTo>
                  <a:pt x="2981137" y="0"/>
                </a:lnTo>
                <a:lnTo>
                  <a:pt x="2981137" y="3795428"/>
                </a:lnTo>
                <a:lnTo>
                  <a:pt x="0" y="3795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071946">
            <a:off x="15768732" y="-11277"/>
            <a:ext cx="2981137" cy="3795428"/>
          </a:xfrm>
          <a:custGeom>
            <a:avLst/>
            <a:gdLst/>
            <a:ahLst/>
            <a:cxnLst/>
            <a:rect r="r" b="b" t="t" l="l"/>
            <a:pathLst>
              <a:path h="3795428" w="2981137">
                <a:moveTo>
                  <a:pt x="0" y="0"/>
                </a:moveTo>
                <a:lnTo>
                  <a:pt x="2981136" y="0"/>
                </a:lnTo>
                <a:lnTo>
                  <a:pt x="2981136" y="3795428"/>
                </a:lnTo>
                <a:lnTo>
                  <a:pt x="0" y="3795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327331" y="1584704"/>
            <a:ext cx="5299961" cy="1226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DM Sans Bold"/>
              </a:rPr>
              <a:t>Our Team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023075" y="6611190"/>
            <a:ext cx="285298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DM Sans"/>
              </a:rPr>
              <a:t>Technical Analyst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DAFoJtGQAug</dc:identifier>
  <dcterms:modified xsi:type="dcterms:W3CDTF">2011-08-01T06:04:30Z</dcterms:modified>
  <cp:revision>1</cp:revision>
  <dc:title>COINEXPANSION PITCH DECK</dc:title>
</cp:coreProperties>
</file>